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310" r:id="rId4"/>
    <p:sldId id="311" r:id="rId5"/>
    <p:sldId id="312" r:id="rId6"/>
    <p:sldId id="313" r:id="rId7"/>
    <p:sldId id="277" r:id="rId8"/>
    <p:sldId id="258" r:id="rId9"/>
    <p:sldId id="300" r:id="rId10"/>
    <p:sldId id="308" r:id="rId11"/>
    <p:sldId id="301" r:id="rId12"/>
    <p:sldId id="302" r:id="rId13"/>
    <p:sldId id="303" r:id="rId14"/>
    <p:sldId id="304" r:id="rId15"/>
    <p:sldId id="305" r:id="rId16"/>
    <p:sldId id="306" r:id="rId17"/>
    <p:sldId id="307" r:id="rId18"/>
    <p:sldId id="259" r:id="rId19"/>
    <p:sldId id="272" r:id="rId20"/>
    <p:sldId id="273" r:id="rId21"/>
    <p:sldId id="309" r:id="rId22"/>
    <p:sldId id="274" r:id="rId23"/>
    <p:sldId id="260" r:id="rId24"/>
    <p:sldId id="261" r:id="rId25"/>
    <p:sldId id="275" r:id="rId26"/>
    <p:sldId id="262" r:id="rId27"/>
    <p:sldId id="314" r:id="rId28"/>
    <p:sldId id="263" r:id="rId29"/>
    <p:sldId id="315" r:id="rId30"/>
    <p:sldId id="264" r:id="rId31"/>
    <p:sldId id="276" r:id="rId32"/>
    <p:sldId id="285" r:id="rId33"/>
    <p:sldId id="283" r:id="rId34"/>
    <p:sldId id="299" r:id="rId35"/>
    <p:sldId id="284" r:id="rId36"/>
    <p:sldId id="268" r:id="rId37"/>
    <p:sldId id="295" r:id="rId38"/>
    <p:sldId id="296" r:id="rId39"/>
    <p:sldId id="297"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63" autoAdjust="0"/>
  </p:normalViewPr>
  <p:slideViewPr>
    <p:cSldViewPr>
      <p:cViewPr varScale="1">
        <p:scale>
          <a:sx n="74" d="100"/>
          <a:sy n="74" d="100"/>
        </p:scale>
        <p:origin x="-205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872243-FB7D-4811-AA75-A57C1D25DDDC}" type="datetimeFigureOut">
              <a:rPr lang="en-US" smtClean="0"/>
              <a:pPr/>
              <a:t>12/2/2012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493012-B0FF-4A43-88E4-C2FE04C8B0D1}" type="slidenum">
              <a:rPr lang="en-US" smtClean="0"/>
              <a:pPr/>
              <a:t>‹#›</a:t>
            </a:fld>
            <a:endParaRPr lang="en-US"/>
          </a:p>
        </p:txBody>
      </p:sp>
    </p:spTree>
    <p:extLst>
      <p:ext uri="{BB962C8B-B14F-4D97-AF65-F5344CB8AC3E}">
        <p14:creationId xmlns:p14="http://schemas.microsoft.com/office/powerpoint/2010/main" val="2248665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u="sng" kern="1200" dirty="0" smtClean="0">
                <a:solidFill>
                  <a:schemeClr val="tx1"/>
                </a:solidFill>
                <a:latin typeface="+mn-lt"/>
                <a:ea typeface="+mn-ea"/>
                <a:cs typeface="+mn-cs"/>
              </a:rPr>
              <a:t>Summary</a:t>
            </a:r>
            <a:r>
              <a:rPr lang="en-US" sz="1200" b="1"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opportunities food service operations to offer catering services are many and varied.  Catering management in the first part of the twenty-first century will continue to expand in both volume and diversity as the demand for ready-to-serve prepared foods increases.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ability of a foodservice operation to successfully offer catering services is affected by several factors, notably location, customer profile, facilities, and menu offerings, along with style or concept.  These are some of the factors a business must consider before deciding which catering service to offer.</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Off-premise catering can be very successful for independent caterers and problematic for full-service restaurants.  Equipment and resources are the factors that will often determine how well an operation can conduct off-premise catering.</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availability of catering services is limited only by the ability of food service operations to provide them.   Whether in the executive dining room of a large corporation or at a garden wedding, it is possible for food service operators from five-star hotels to delicatessens to provide high-quality food and service.</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493012-B0FF-4A43-88E4-C2FE04C8B0D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93012-B0FF-4A43-88E4-C2FE04C8B0D1}"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Facilities are a major factor in the ability of a restaurant to provide on-premise catering services.  The ratio of catering functions to restaurant services that can be handled at a given time depends on the size and flexibility of the physical plant.  </a:t>
            </a:r>
          </a:p>
          <a:p>
            <a:r>
              <a:rPr lang="en-US" dirty="0" smtClean="0"/>
              <a:t> </a:t>
            </a:r>
          </a:p>
          <a:p>
            <a:r>
              <a:rPr lang="en-US" dirty="0" smtClean="0"/>
              <a:t>In some cases, it may be important to schedule on-premise catered events at times when the facility is ordinarily closed.  </a:t>
            </a:r>
          </a:p>
          <a:p>
            <a:r>
              <a:rPr lang="en-US" dirty="0" smtClean="0"/>
              <a:t> </a:t>
            </a:r>
          </a:p>
          <a:p>
            <a:r>
              <a:rPr lang="en-US" dirty="0" smtClean="0"/>
              <a:t>Facilities, equipment and storage capacity will also impact a facilities ability to successfully, and seamlessly cater an on-premise event.</a:t>
            </a:r>
            <a:endParaRPr lang="en-US" smtClean="0"/>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Facilities are a major factor in the ability of a restaurant to provide on-premise catering services.  The ratio of catering functions to restaurant services that can be handled at a given time depends on the size and flexibility of the physical plant.  </a:t>
            </a:r>
          </a:p>
          <a:p>
            <a:r>
              <a:rPr lang="en-US" dirty="0" smtClean="0"/>
              <a:t> </a:t>
            </a:r>
          </a:p>
          <a:p>
            <a:r>
              <a:rPr lang="en-US" dirty="0" smtClean="0"/>
              <a:t>In some cases, it may be important to schedule on-premise catered events at times when the facility is ordinarily closed.  </a:t>
            </a:r>
          </a:p>
          <a:p>
            <a:r>
              <a:rPr lang="en-US" dirty="0" smtClean="0"/>
              <a:t> </a:t>
            </a:r>
          </a:p>
          <a:p>
            <a:r>
              <a:rPr lang="en-US" dirty="0" smtClean="0"/>
              <a:t>Facilities, equipment and storage capacity will also impact a facilities ability to successfully, and seamlessly cater an on-premise event.</a:t>
            </a:r>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HOTEL FOOD AND BEVERAGE FACILITIES.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hotel food and beverage department provides food-related guest services throughout a hotel, conference, or resort property.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Explain the seven food service areas.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Food items for these combined foodservice areas are provided from a central kitchen, with the exception of large hotel facilities.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Catering affords the possibility for the greatest profit.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Hotel catering services are usually classified as:</a:t>
            </a:r>
          </a:p>
          <a:p>
            <a:r>
              <a:rPr lang="en-US" sz="1200" kern="1200" dirty="0" smtClean="0">
                <a:solidFill>
                  <a:schemeClr val="tx1"/>
                </a:solidFill>
                <a:latin typeface="+mn-lt"/>
                <a:ea typeface="+mn-ea"/>
                <a:cs typeface="+mn-cs"/>
              </a:rPr>
              <a:t>Business</a:t>
            </a:r>
          </a:p>
          <a:p>
            <a:r>
              <a:rPr lang="en-US" sz="1200" kern="1200" dirty="0" smtClean="0">
                <a:solidFill>
                  <a:schemeClr val="tx1"/>
                </a:solidFill>
                <a:latin typeface="+mn-lt"/>
                <a:ea typeface="+mn-ea"/>
                <a:cs typeface="+mn-cs"/>
              </a:rPr>
              <a:t>Convention/conference</a:t>
            </a:r>
          </a:p>
          <a:p>
            <a:r>
              <a:rPr lang="en-US" sz="1200" kern="1200" dirty="0" smtClean="0">
                <a:solidFill>
                  <a:schemeClr val="tx1"/>
                </a:solidFill>
                <a:latin typeface="+mn-lt"/>
                <a:ea typeface="+mn-ea"/>
                <a:cs typeface="+mn-cs"/>
              </a:rPr>
              <a:t>Social</a:t>
            </a:r>
          </a:p>
          <a:p>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primary catering market for a hotel is based on three factors:</a:t>
            </a:r>
          </a:p>
          <a:p>
            <a:pPr lvl="2"/>
            <a:r>
              <a:rPr lang="en-US" sz="1200" kern="1200" dirty="0" smtClean="0">
                <a:solidFill>
                  <a:schemeClr val="tx1"/>
                </a:solidFill>
                <a:latin typeface="+mn-lt"/>
                <a:ea typeface="+mn-ea"/>
                <a:cs typeface="+mn-cs"/>
              </a:rPr>
              <a:t>Location</a:t>
            </a:r>
          </a:p>
          <a:p>
            <a:pPr lvl="2"/>
            <a:r>
              <a:rPr lang="en-US" sz="1200" kern="1200" dirty="0" smtClean="0">
                <a:solidFill>
                  <a:schemeClr val="tx1"/>
                </a:solidFill>
                <a:latin typeface="+mn-lt"/>
                <a:ea typeface="+mn-ea"/>
                <a:cs typeface="+mn-cs"/>
              </a:rPr>
              <a:t>Hotel facilities</a:t>
            </a:r>
          </a:p>
          <a:p>
            <a:pPr lvl="2"/>
            <a:r>
              <a:rPr lang="en-US" sz="1200" kern="1200" dirty="0" smtClean="0">
                <a:solidFill>
                  <a:schemeClr val="tx1"/>
                </a:solidFill>
                <a:latin typeface="+mn-lt"/>
                <a:ea typeface="+mn-ea"/>
                <a:cs typeface="+mn-cs"/>
              </a:rPr>
              <a:t>Customer profile</a:t>
            </a: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493012-B0FF-4A43-88E4-C2FE04C8B0D1}"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493012-B0FF-4A43-88E4-C2FE04C8B0D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00"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CATERING HALLS.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A catering hall is a facility dedicated to private parties with an on-site production kitchen and staff.</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major factors that influence the market for a catering hall are:</a:t>
            </a:r>
          </a:p>
          <a:p>
            <a:pPr lvl="0"/>
            <a:r>
              <a:rPr lang="en-US" sz="1200" kern="1200" dirty="0" smtClean="0">
                <a:solidFill>
                  <a:schemeClr val="tx1"/>
                </a:solidFill>
                <a:latin typeface="+mn-lt"/>
                <a:ea typeface="+mn-ea"/>
                <a:cs typeface="+mn-cs"/>
              </a:rPr>
              <a:t>Style or concept</a:t>
            </a:r>
          </a:p>
          <a:p>
            <a:pPr lvl="0"/>
            <a:r>
              <a:rPr lang="en-US" sz="1200" kern="1200" dirty="0" smtClean="0">
                <a:solidFill>
                  <a:schemeClr val="tx1"/>
                </a:solidFill>
                <a:latin typeface="+mn-lt"/>
                <a:ea typeface="+mn-ea"/>
                <a:cs typeface="+mn-cs"/>
              </a:rPr>
              <a:t>Facilities</a:t>
            </a:r>
          </a:p>
          <a:p>
            <a:pPr lvl="0"/>
            <a:r>
              <a:rPr lang="en-US" sz="1200" kern="1200" dirty="0" smtClean="0">
                <a:solidFill>
                  <a:schemeClr val="tx1"/>
                </a:solidFill>
                <a:latin typeface="+mn-lt"/>
                <a:ea typeface="+mn-ea"/>
                <a:cs typeface="+mn-cs"/>
              </a:rPr>
              <a:t>Customer profile</a:t>
            </a: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C1493012-B0FF-4A43-88E4-C2FE04C8B0D1}"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lvl="0"/>
            <a:r>
              <a:rPr lang="en-US" sz="1200" kern="1200" dirty="0" smtClean="0">
                <a:solidFill>
                  <a:schemeClr val="tx1"/>
                </a:solidFill>
                <a:latin typeface="+mn-lt"/>
                <a:ea typeface="+mn-ea"/>
                <a:cs typeface="+mn-cs"/>
              </a:rPr>
              <a:t>INDEPENDENT CATERERS.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Independent caterers are private businesses offering catering services to the public.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These businesses operate with or without permanent facilities of their own in which to hold functions.</a:t>
            </a:r>
          </a:p>
          <a:p>
            <a:pPr lvl="0"/>
            <a:endParaRPr lang="en-US" sz="1200" kern="1200" dirty="0" smtClean="0">
              <a:solidFill>
                <a:schemeClr val="tx1"/>
              </a:solidFill>
              <a:latin typeface="+mn-lt"/>
              <a:ea typeface="+mn-ea"/>
              <a:cs typeface="+mn-cs"/>
            </a:endParaRP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key to successfully providing catering services to a number of functions simultaneously is the duplication of as many of the menu items as possible in order to minimize kitchen production.</a:t>
            </a: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C1493012-B0FF-4A43-88E4-C2FE04C8B0D1}"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493012-B0FF-4A43-88E4-C2FE04C8B0D1}"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Private Clubs.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Private Clubs offer a self-contained facility that operates both full-service dining rooms and private function space along with a variety of food and beverage outlets.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are several types of Private Clubs:</a:t>
            </a:r>
          </a:p>
          <a:p>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Business Club</a:t>
            </a:r>
            <a:r>
              <a:rPr lang="en-US" sz="1200" kern="1200" dirty="0" smtClean="0">
                <a:solidFill>
                  <a:schemeClr val="tx1"/>
                </a:solidFill>
                <a:latin typeface="+mn-lt"/>
                <a:ea typeface="+mn-ea"/>
                <a:cs typeface="+mn-cs"/>
              </a:rPr>
              <a:t> – typically in a downtown</a:t>
            </a:r>
            <a:r>
              <a:rPr lang="en-US" sz="1200" kern="1200" baseline="0" dirty="0" smtClean="0">
                <a:solidFill>
                  <a:schemeClr val="tx1"/>
                </a:solidFill>
                <a:latin typeface="+mn-lt"/>
                <a:ea typeface="+mn-ea"/>
                <a:cs typeface="+mn-cs"/>
              </a:rPr>
              <a:t> central business district with great proximity to other city amenities.  Some of these clubs also offer overnight accommodations (“hotel” rooms).</a:t>
            </a:r>
          </a:p>
          <a:p>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Country Club </a:t>
            </a:r>
            <a:r>
              <a:rPr lang="en-US" sz="1200" kern="1200" dirty="0" smtClean="0">
                <a:solidFill>
                  <a:schemeClr val="tx1"/>
                </a:solidFill>
                <a:latin typeface="+mn-lt"/>
                <a:ea typeface="+mn-ea"/>
                <a:cs typeface="+mn-cs"/>
              </a:rPr>
              <a:t>– usually include a fully functional clubhouse, golf course, pro shop, swimming</a:t>
            </a:r>
            <a:r>
              <a:rPr lang="en-US" sz="1200" kern="1200" baseline="0" dirty="0" smtClean="0">
                <a:solidFill>
                  <a:schemeClr val="tx1"/>
                </a:solidFill>
                <a:latin typeface="+mn-lt"/>
                <a:ea typeface="+mn-ea"/>
                <a:cs typeface="+mn-cs"/>
              </a:rPr>
              <a:t>, tennis, </a:t>
            </a:r>
          </a:p>
          <a:p>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Athletic Club </a:t>
            </a:r>
            <a:r>
              <a:rPr lang="en-US" sz="1200" kern="1200" dirty="0" smtClean="0">
                <a:solidFill>
                  <a:schemeClr val="tx1"/>
                </a:solidFill>
                <a:latin typeface="+mn-lt"/>
                <a:ea typeface="+mn-ea"/>
                <a:cs typeface="+mn-cs"/>
              </a:rPr>
              <a:t>– primary focus is on fitness,</a:t>
            </a:r>
            <a:r>
              <a:rPr lang="en-US" sz="1200" kern="1200" baseline="0" dirty="0" smtClean="0">
                <a:solidFill>
                  <a:schemeClr val="tx1"/>
                </a:solidFill>
                <a:latin typeface="+mn-lt"/>
                <a:ea typeface="+mn-ea"/>
                <a:cs typeface="+mn-cs"/>
              </a:rPr>
              <a:t> including cardio, palates, and racket sports</a:t>
            </a:r>
          </a:p>
          <a:p>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Golf Club </a:t>
            </a:r>
            <a:r>
              <a:rPr lang="en-US" sz="1200" kern="1200" dirty="0" smtClean="0">
                <a:solidFill>
                  <a:schemeClr val="tx1"/>
                </a:solidFill>
                <a:latin typeface="+mn-lt"/>
                <a:ea typeface="+mn-ea"/>
                <a:cs typeface="+mn-cs"/>
              </a:rPr>
              <a:t>– primary focus</a:t>
            </a:r>
            <a:r>
              <a:rPr lang="en-US" sz="1200" kern="1200" baseline="0" dirty="0" smtClean="0">
                <a:solidFill>
                  <a:schemeClr val="tx1"/>
                </a:solidFill>
                <a:latin typeface="+mn-lt"/>
                <a:ea typeface="+mn-ea"/>
                <a:cs typeface="+mn-cs"/>
              </a:rPr>
              <a:t> is on the golf aspect, including pro shop.  Some food and beverage components generally exist out of necessity more than anything and are not the primary function of the Club.</a:t>
            </a:r>
          </a:p>
          <a:p>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Tennis Club </a:t>
            </a:r>
            <a:r>
              <a:rPr lang="en-US" sz="1200" kern="1200" dirty="0" smtClean="0">
                <a:solidFill>
                  <a:schemeClr val="tx1"/>
                </a:solidFill>
                <a:latin typeface="+mn-lt"/>
                <a:ea typeface="+mn-ea"/>
                <a:cs typeface="+mn-cs"/>
              </a:rPr>
              <a:t>– including racket sports, very little in the way of food or beverage (snack shop)</a:t>
            </a:r>
          </a:p>
          <a:p>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Yacht Club </a:t>
            </a:r>
            <a:r>
              <a:rPr lang="en-US" sz="1200" kern="1200" dirty="0" smtClean="0">
                <a:solidFill>
                  <a:schemeClr val="tx1"/>
                </a:solidFill>
                <a:latin typeface="+mn-lt"/>
                <a:ea typeface="+mn-ea"/>
                <a:cs typeface="+mn-cs"/>
              </a:rPr>
              <a:t>– often has clubhouse with some food and beverage component of one degree or another.</a:t>
            </a: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C1493012-B0FF-4A43-88E4-C2FE04C8B0D1}"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contract food service.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contract food service companies provide institutions such as hospitals and schools, as well as businesses, with in-house meal programs designed to meet specific needs.</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contract</a:t>
            </a:r>
            <a:r>
              <a:rPr lang="en-US" sz="1200" kern="1200" baseline="0" dirty="0" smtClean="0">
                <a:solidFill>
                  <a:schemeClr val="tx1"/>
                </a:solidFill>
                <a:latin typeface="+mn-lt"/>
                <a:ea typeface="+mn-ea"/>
                <a:cs typeface="+mn-cs"/>
              </a:rPr>
              <a:t> </a:t>
            </a:r>
            <a:r>
              <a:rPr lang="en-US" sz="1200" kern="1200" baseline="0" smtClean="0">
                <a:solidFill>
                  <a:schemeClr val="tx1"/>
                </a:solidFill>
                <a:latin typeface="+mn-lt"/>
                <a:ea typeface="+mn-ea"/>
                <a:cs typeface="+mn-cs"/>
              </a:rPr>
              <a:t>food service</a:t>
            </a:r>
            <a:r>
              <a:rPr lang="en-US" sz="1200" kern="1200" smtClean="0">
                <a:solidFill>
                  <a:schemeClr val="tx1"/>
                </a:solidFill>
                <a:latin typeface="+mn-lt"/>
                <a:ea typeface="+mn-ea"/>
                <a:cs typeface="+mn-cs"/>
              </a:rPr>
              <a:t> </a:t>
            </a:r>
            <a:r>
              <a:rPr lang="en-US" sz="1200" kern="1200" dirty="0" smtClean="0">
                <a:solidFill>
                  <a:schemeClr val="tx1"/>
                </a:solidFill>
                <a:latin typeface="+mn-lt"/>
                <a:ea typeface="+mn-ea"/>
                <a:cs typeface="+mn-cs"/>
              </a:rPr>
              <a:t>segment of the foodservice industry has been steadily growing since the late 1980s.</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AraMark</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Centerplate</a:t>
            </a:r>
          </a:p>
          <a:p>
            <a:r>
              <a:rPr lang="en-US" sz="1200" kern="1200" dirty="0" smtClean="0">
                <a:solidFill>
                  <a:schemeClr val="tx1"/>
                </a:solidFill>
                <a:latin typeface="+mn-lt"/>
                <a:ea typeface="+mn-ea"/>
                <a:cs typeface="+mn-cs"/>
              </a:rPr>
              <a:t>Compass</a:t>
            </a:r>
          </a:p>
          <a:p>
            <a:r>
              <a:rPr lang="en-US" sz="1200" kern="1200" dirty="0" smtClean="0">
                <a:solidFill>
                  <a:schemeClr val="tx1"/>
                </a:solidFill>
                <a:latin typeface="+mn-lt"/>
                <a:ea typeface="+mn-ea"/>
                <a:cs typeface="+mn-cs"/>
              </a:rPr>
              <a:t>Robert Byrd</a:t>
            </a:r>
          </a:p>
        </p:txBody>
      </p:sp>
      <p:sp>
        <p:nvSpPr>
          <p:cNvPr id="4" name="Slide Number Placeholder 3"/>
          <p:cNvSpPr>
            <a:spLocks noGrp="1"/>
          </p:cNvSpPr>
          <p:nvPr>
            <p:ph type="sldNum" sz="quarter" idx="10"/>
          </p:nvPr>
        </p:nvSpPr>
        <p:spPr/>
        <p:txBody>
          <a:bodyPr/>
          <a:lstStyle/>
          <a:p>
            <a:fld id="{C1493012-B0FF-4A43-88E4-C2FE04C8B0D1}"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0"/>
            <a:r>
              <a:rPr lang="en-US" sz="1200" kern="1200" dirty="0" smtClean="0">
                <a:solidFill>
                  <a:schemeClr val="tx1"/>
                </a:solidFill>
                <a:latin typeface="+mn-lt"/>
                <a:ea typeface="+mn-ea"/>
                <a:cs typeface="+mn-cs"/>
              </a:rPr>
              <a:t>GOURMET FOOD SHOPS AND DELICATESSENS.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Gourmet food shops offer take-out foodservice along with gourmet food products. Many of these products are used as ingredients in the preparation of the food line.</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trend for home-replacement food is significant to this type of operation.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When customers want something beyond fast food for a take-home meal, they turn to establishments that can provide meals that they would like to have prepared for themselves.</a:t>
            </a: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C1493012-B0FF-4A43-88E4-C2FE04C8B0D1}" type="slidenum">
              <a:rPr lang="en-US" smtClean="0"/>
              <a:pPr/>
              <a:t>30</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C1493012-B0FF-4A43-88E4-C2FE04C8B0D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1493012-B0FF-4A43-88E4-C2FE04C8B0D1}" type="slidenum">
              <a:rPr lang="en-US" smtClean="0"/>
              <a:pPr/>
              <a:t>32</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33</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34</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C1493012-B0FF-4A43-88E4-C2FE04C8B0D1}"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dirty="0" smtClean="0"/>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FULL SERVICE RESTAURANT. </a:t>
            </a:r>
          </a:p>
          <a:p>
            <a:pPr lvl="0"/>
            <a:r>
              <a:rPr lang="en-US" sz="1200" kern="1200" dirty="0" smtClean="0">
                <a:solidFill>
                  <a:schemeClr val="tx1"/>
                </a:solidFill>
                <a:latin typeface="+mn-lt"/>
                <a:ea typeface="+mn-ea"/>
                <a:cs typeface="+mn-cs"/>
              </a:rPr>
              <a:t>Full-service restaurants have the opportunity to offer a variety of catering services.</a:t>
            </a:r>
          </a:p>
          <a:p>
            <a:pPr lvl="0"/>
            <a:r>
              <a:rPr lang="en-US" sz="1200" kern="1200" dirty="0" smtClean="0">
                <a:solidFill>
                  <a:schemeClr val="tx1"/>
                </a:solidFill>
                <a:latin typeface="+mn-lt"/>
                <a:ea typeface="+mn-ea"/>
                <a:cs typeface="+mn-cs"/>
              </a:rPr>
              <a:t>Discuss the six important factors that should be considered.</a:t>
            </a:r>
          </a:p>
          <a:p>
            <a:pPr lvl="1"/>
            <a:r>
              <a:rPr lang="en-US" sz="1200" kern="1200" dirty="0" smtClean="0">
                <a:solidFill>
                  <a:schemeClr val="tx1"/>
                </a:solidFill>
                <a:latin typeface="+mn-lt"/>
                <a:ea typeface="+mn-ea"/>
                <a:cs typeface="+mn-cs"/>
              </a:rPr>
              <a:t>Location</a:t>
            </a:r>
          </a:p>
          <a:p>
            <a:pPr lvl="1"/>
            <a:r>
              <a:rPr lang="en-US" sz="1200" kern="1200" dirty="0" smtClean="0">
                <a:solidFill>
                  <a:schemeClr val="tx1"/>
                </a:solidFill>
                <a:latin typeface="+mn-lt"/>
                <a:ea typeface="+mn-ea"/>
                <a:cs typeface="+mn-cs"/>
              </a:rPr>
              <a:t>Customer profile</a:t>
            </a:r>
          </a:p>
          <a:p>
            <a:pPr lvl="1"/>
            <a:r>
              <a:rPr lang="en-US" sz="1200" kern="1200" dirty="0" smtClean="0">
                <a:solidFill>
                  <a:schemeClr val="tx1"/>
                </a:solidFill>
                <a:latin typeface="+mn-lt"/>
                <a:ea typeface="+mn-ea"/>
                <a:cs typeface="+mn-cs"/>
              </a:rPr>
              <a:t>Restaurant style or concept</a:t>
            </a:r>
          </a:p>
          <a:p>
            <a:pPr lvl="1"/>
            <a:r>
              <a:rPr lang="en-US" sz="1200" kern="1200" dirty="0" smtClean="0">
                <a:solidFill>
                  <a:schemeClr val="tx1"/>
                </a:solidFill>
                <a:latin typeface="+mn-lt"/>
                <a:ea typeface="+mn-ea"/>
                <a:cs typeface="+mn-cs"/>
              </a:rPr>
              <a:t>Staffing capabilities</a:t>
            </a:r>
          </a:p>
          <a:p>
            <a:pPr lvl="1"/>
            <a:r>
              <a:rPr lang="en-US" sz="1200" kern="1200" dirty="0" smtClean="0">
                <a:solidFill>
                  <a:schemeClr val="tx1"/>
                </a:solidFill>
                <a:latin typeface="+mn-lt"/>
                <a:ea typeface="+mn-ea"/>
                <a:cs typeface="+mn-cs"/>
              </a:rPr>
              <a:t>Restaurant physical layout</a:t>
            </a:r>
          </a:p>
          <a:p>
            <a:pPr lvl="1"/>
            <a:r>
              <a:rPr lang="en-US" sz="1200" kern="1200" dirty="0" smtClean="0">
                <a:solidFill>
                  <a:schemeClr val="tx1"/>
                </a:solidFill>
                <a:latin typeface="+mn-lt"/>
                <a:ea typeface="+mn-ea"/>
                <a:cs typeface="+mn-cs"/>
              </a:rPr>
              <a:t>Cuisine and menu offerings</a:t>
            </a:r>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proximity of the restaurant, hotel, Private Club or catering service to office complexes and centralized business areas helps establish the focus of the catering service on business or social marketing efforts.  </a:t>
            </a:r>
          </a:p>
          <a:p>
            <a:r>
              <a:rPr lang="en-US" dirty="0" smtClean="0"/>
              <a:t> </a:t>
            </a:r>
          </a:p>
          <a:p>
            <a:r>
              <a:rPr lang="en-US" dirty="0" smtClean="0"/>
              <a:t>Population density also affects the volume of anticipated catering business.  </a:t>
            </a:r>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proximity of the restaurant, hotel, Private Club or catering service to office complexes and centralized business areas helps establish the focus of the catering service eon business or social marketing efforts.  </a:t>
            </a:r>
          </a:p>
          <a:p>
            <a:r>
              <a:rPr lang="en-US" dirty="0" smtClean="0"/>
              <a:t> </a:t>
            </a:r>
          </a:p>
          <a:p>
            <a:r>
              <a:rPr lang="en-US" dirty="0" smtClean="0"/>
              <a:t>Population density also affects the volume of anticipated catering business.  </a:t>
            </a:r>
          </a:p>
          <a:p>
            <a:endParaRPr lang="en-US" dirty="0"/>
          </a:p>
        </p:txBody>
      </p:sp>
      <p:sp>
        <p:nvSpPr>
          <p:cNvPr id="4" name="Slide Number Placeholder 3"/>
          <p:cNvSpPr>
            <a:spLocks noGrp="1"/>
          </p:cNvSpPr>
          <p:nvPr>
            <p:ph type="sldNum" sz="quarter" idx="10"/>
          </p:nvPr>
        </p:nvSpPr>
        <p:spPr/>
        <p:txBody>
          <a:bodyPr/>
          <a:lstStyle/>
          <a:p>
            <a:fld id="{C1493012-B0FF-4A43-88E4-C2FE04C8B0D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388CBCC-A63F-48D1-8737-4AC09BB2EF9F}" type="datetimeFigureOut">
              <a:rPr lang="en-US" smtClean="0"/>
              <a:pPr/>
              <a:t>12/2/2012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0AFC02-3DBD-4BB4-B1AF-2253FFE889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8CBCC-A63F-48D1-8737-4AC09BB2EF9F}" type="datetimeFigureOut">
              <a:rPr lang="en-US" smtClean="0"/>
              <a:pPr/>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0AFC02-3DBD-4BB4-B1AF-2253FFE889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8CBCC-A63F-48D1-8737-4AC09BB2EF9F}" type="datetimeFigureOut">
              <a:rPr lang="en-US" smtClean="0"/>
              <a:pPr/>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0AFC02-3DBD-4BB4-B1AF-2253FFE889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88CBCC-A63F-48D1-8737-4AC09BB2EF9F}" type="datetimeFigureOut">
              <a:rPr lang="en-US" smtClean="0"/>
              <a:pPr/>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0AFC02-3DBD-4BB4-B1AF-2253FFE8893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388CBCC-A63F-48D1-8737-4AC09BB2EF9F}" type="datetimeFigureOut">
              <a:rPr lang="en-US" smtClean="0"/>
              <a:pPr/>
              <a:t>12/2/2012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F0AFC02-3DBD-4BB4-B1AF-2253FFE8893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88CBCC-A63F-48D1-8737-4AC09BB2EF9F}" type="datetimeFigureOut">
              <a:rPr lang="en-US" smtClean="0"/>
              <a:pPr/>
              <a:t>12/2/2012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F0AFC02-3DBD-4BB4-B1AF-2253FFE8893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88CBCC-A63F-48D1-8737-4AC09BB2EF9F}" type="datetimeFigureOut">
              <a:rPr lang="en-US" smtClean="0"/>
              <a:pPr/>
              <a:t>12/2/2012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F0AFC02-3DBD-4BB4-B1AF-2253FFE889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88CBCC-A63F-48D1-8737-4AC09BB2EF9F}" type="datetimeFigureOut">
              <a:rPr lang="en-US" smtClean="0"/>
              <a:pPr/>
              <a:t>12/2/2012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F0AFC02-3DBD-4BB4-B1AF-2253FFE8893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388CBCC-A63F-48D1-8737-4AC09BB2EF9F}" type="datetimeFigureOut">
              <a:rPr lang="en-US" smtClean="0"/>
              <a:pPr/>
              <a:t>12/2/2012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F0AFC02-3DBD-4BB4-B1AF-2253FFE889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388CBCC-A63F-48D1-8737-4AC09BB2EF9F}" type="datetimeFigureOut">
              <a:rPr lang="en-US" smtClean="0"/>
              <a:pPr/>
              <a:t>12/2/2012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F0AFC02-3DBD-4BB4-B1AF-2253FFE8893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388CBCC-A63F-48D1-8737-4AC09BB2EF9F}" type="datetimeFigureOut">
              <a:rPr lang="en-US" smtClean="0"/>
              <a:pPr/>
              <a:t>12/2/2012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0AFC02-3DBD-4BB4-B1AF-2253FFE8893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88CBCC-A63F-48D1-8737-4AC09BB2EF9F}" type="datetimeFigureOut">
              <a:rPr lang="en-US" smtClean="0"/>
              <a:pPr/>
              <a:t>12/2/2012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0AFC02-3DBD-4BB4-B1AF-2253FFE889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829761"/>
          </a:xfrm>
        </p:spPr>
        <p:txBody>
          <a:bodyPr>
            <a:normAutofit/>
          </a:bodyPr>
          <a:lstStyle/>
          <a:p>
            <a:r>
              <a:rPr lang="en-US" dirty="0" smtClean="0">
                <a:solidFill>
                  <a:schemeClr val="tx1"/>
                </a:solidFill>
              </a:rPr>
              <a:t>Styles of Catering Operations</a:t>
            </a:r>
            <a:endParaRPr lang="en-US" dirty="0"/>
          </a:p>
        </p:txBody>
      </p:sp>
      <p:sp>
        <p:nvSpPr>
          <p:cNvPr id="3" name="Subtitle 2"/>
          <p:cNvSpPr>
            <a:spLocks noGrp="1"/>
          </p:cNvSpPr>
          <p:nvPr>
            <p:ph type="subTitle" idx="1"/>
          </p:nvPr>
        </p:nvSpPr>
        <p:spPr>
          <a:xfrm>
            <a:off x="685800" y="3829496"/>
            <a:ext cx="7772400" cy="1199704"/>
          </a:xfrm>
        </p:spPr>
        <p:txBody>
          <a:bodyPr/>
          <a:lstStyle/>
          <a:p>
            <a:r>
              <a:rPr lang="en-US" dirty="0" smtClean="0">
                <a:solidFill>
                  <a:schemeClr val="tx1"/>
                </a:solidFill>
              </a:rPr>
              <a:t>CM226 Catering and Event Management</a:t>
            </a:r>
          </a:p>
          <a:p>
            <a:r>
              <a:rPr lang="en-US" dirty="0" smtClean="0">
                <a:solidFill>
                  <a:schemeClr val="tx1"/>
                </a:solidFill>
              </a:rPr>
              <a:t>Chapter 2: pages 30 - 58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 location of the facility plays a role in determining the type of catering services available.  </a:t>
            </a:r>
          </a:p>
          <a:p>
            <a:endParaRPr lang="en-US" sz="2800" dirty="0" smtClean="0"/>
          </a:p>
          <a:p>
            <a:r>
              <a:rPr lang="en-US" sz="2800" dirty="0" smtClean="0"/>
              <a:t>Storage facilities, expansion possibilities, and access to major transportation routes are factors important to catering-service production.</a:t>
            </a:r>
          </a:p>
        </p:txBody>
      </p:sp>
      <p:sp>
        <p:nvSpPr>
          <p:cNvPr id="3" name="Title 2"/>
          <p:cNvSpPr>
            <a:spLocks noGrp="1"/>
          </p:cNvSpPr>
          <p:nvPr>
            <p:ph type="title"/>
          </p:nvPr>
        </p:nvSpPr>
        <p:spPr/>
        <p:txBody>
          <a:bodyPr/>
          <a:lstStyle/>
          <a:p>
            <a:r>
              <a:rPr lang="en-US" dirty="0" smtClean="0"/>
              <a:t>Location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market profile should classify customers as business or social.  </a:t>
            </a:r>
          </a:p>
          <a:p>
            <a:endParaRPr lang="en-US" dirty="0" smtClean="0"/>
          </a:p>
          <a:p>
            <a:r>
              <a:rPr lang="en-US" dirty="0" smtClean="0"/>
              <a:t>The range of needs of each group can vary greatly.</a:t>
            </a:r>
          </a:p>
          <a:p>
            <a:endParaRPr lang="en-US" dirty="0" smtClean="0"/>
          </a:p>
          <a:p>
            <a:r>
              <a:rPr lang="en-US" dirty="0" smtClean="0"/>
              <a:t>Hotel customers often use the location for a series of meetings and meals held over a two or three day meetings.</a:t>
            </a:r>
            <a:endParaRPr lang="en-US" dirty="0"/>
          </a:p>
        </p:txBody>
      </p:sp>
      <p:sp>
        <p:nvSpPr>
          <p:cNvPr id="3" name="Title 2"/>
          <p:cNvSpPr>
            <a:spLocks noGrp="1"/>
          </p:cNvSpPr>
          <p:nvPr>
            <p:ph type="title"/>
          </p:nvPr>
        </p:nvSpPr>
        <p:spPr/>
        <p:txBody>
          <a:bodyPr/>
          <a:lstStyle/>
          <a:p>
            <a:r>
              <a:rPr lang="en-US" dirty="0" smtClean="0"/>
              <a:t>Customer Profile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theme or concept of the restaurant should be taken into consideration when planning catering services.</a:t>
            </a:r>
          </a:p>
          <a:p>
            <a:endParaRPr lang="en-US" dirty="0" smtClean="0"/>
          </a:p>
          <a:p>
            <a:r>
              <a:rPr lang="en-US" dirty="0" smtClean="0"/>
              <a:t>Off-premise catering services do not need to </a:t>
            </a:r>
            <a:r>
              <a:rPr lang="en-US" smtClean="0"/>
              <a:t>blend with </a:t>
            </a:r>
            <a:r>
              <a:rPr lang="en-US" dirty="0" smtClean="0"/>
              <a:t>the facilities, but SHOULD be designed to function within the restaurant facilities.</a:t>
            </a:r>
            <a:endParaRPr lang="en-US" dirty="0"/>
          </a:p>
        </p:txBody>
      </p:sp>
      <p:sp>
        <p:nvSpPr>
          <p:cNvPr id="3" name="Title 2"/>
          <p:cNvSpPr>
            <a:spLocks noGrp="1"/>
          </p:cNvSpPr>
          <p:nvPr>
            <p:ph type="title"/>
          </p:nvPr>
        </p:nvSpPr>
        <p:spPr/>
        <p:txBody>
          <a:bodyPr/>
          <a:lstStyle/>
          <a:p>
            <a:r>
              <a:rPr lang="en-US" dirty="0" smtClean="0"/>
              <a:t>Restaurant style or concept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Flexibility and diverse </a:t>
            </a:r>
            <a:r>
              <a:rPr lang="en-US" smtClean="0"/>
              <a:t>skill level                                             </a:t>
            </a:r>
            <a:endParaRPr lang="en-US" dirty="0"/>
          </a:p>
        </p:txBody>
      </p:sp>
      <p:sp>
        <p:nvSpPr>
          <p:cNvPr id="3" name="Title 2"/>
          <p:cNvSpPr>
            <a:spLocks noGrp="1"/>
          </p:cNvSpPr>
          <p:nvPr>
            <p:ph type="title"/>
          </p:nvPr>
        </p:nvSpPr>
        <p:spPr/>
        <p:txBody>
          <a:bodyPr/>
          <a:lstStyle/>
          <a:p>
            <a:r>
              <a:rPr lang="en-US" dirty="0" smtClean="0"/>
              <a:t>Staffing capabilities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Facilities are a major factor in the ability of a restaurant to provide on-premise catering services.  </a:t>
            </a:r>
          </a:p>
          <a:p>
            <a:endParaRPr lang="en-US" sz="2800" dirty="0" smtClean="0"/>
          </a:p>
          <a:p>
            <a:r>
              <a:rPr lang="en-US" sz="2800" dirty="0" smtClean="0"/>
              <a:t>The ratio of catering functions to restaurant services that can be handled at a given time depends on the size and flexibility of the physical plant.  </a:t>
            </a:r>
            <a:endParaRPr lang="en-US" sz="2800" dirty="0"/>
          </a:p>
        </p:txBody>
      </p:sp>
      <p:sp>
        <p:nvSpPr>
          <p:cNvPr id="3" name="Title 2"/>
          <p:cNvSpPr>
            <a:spLocks noGrp="1"/>
          </p:cNvSpPr>
          <p:nvPr>
            <p:ph type="title"/>
          </p:nvPr>
        </p:nvSpPr>
        <p:spPr/>
        <p:txBody>
          <a:bodyPr/>
          <a:lstStyle/>
          <a:p>
            <a:r>
              <a:rPr lang="en-US" dirty="0" smtClean="0"/>
              <a:t>Physical lay-out of Facility</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In some cases, it may be important to schedule on-premise catered events at times when the facility is ordinarily closed.  </a:t>
            </a:r>
          </a:p>
          <a:p>
            <a:endParaRPr lang="en-US" sz="2800" dirty="0" smtClean="0"/>
          </a:p>
          <a:p>
            <a:r>
              <a:rPr lang="en-US" sz="2800" dirty="0" smtClean="0"/>
              <a:t>Facilities, equipment and storage capacity will also impact a facilities ability to successfully, and seamlessly cater an on-premise event.</a:t>
            </a:r>
          </a:p>
        </p:txBody>
      </p:sp>
      <p:sp>
        <p:nvSpPr>
          <p:cNvPr id="3" name="Title 2"/>
          <p:cNvSpPr>
            <a:spLocks noGrp="1"/>
          </p:cNvSpPr>
          <p:nvPr>
            <p:ph type="title"/>
          </p:nvPr>
        </p:nvSpPr>
        <p:spPr/>
        <p:txBody>
          <a:bodyPr/>
          <a:lstStyle/>
          <a:p>
            <a:r>
              <a:rPr lang="en-US" dirty="0" smtClean="0"/>
              <a:t>Physical lay-out of Facility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 primary cuisine and menu offerings of a restaurant constitute one of the most important considerations for on-premise catering.  </a:t>
            </a:r>
          </a:p>
          <a:p>
            <a:endParaRPr lang="en-US" sz="2800" dirty="0" smtClean="0"/>
          </a:p>
          <a:p>
            <a:r>
              <a:rPr lang="en-US" sz="2800" dirty="0" smtClean="0"/>
              <a:t>Off-premise catering services do not, however, need to be identical to those services offered at the full-service restaurant.  </a:t>
            </a:r>
          </a:p>
        </p:txBody>
      </p:sp>
      <p:sp>
        <p:nvSpPr>
          <p:cNvPr id="3" name="Title 2"/>
          <p:cNvSpPr>
            <a:spLocks noGrp="1"/>
          </p:cNvSpPr>
          <p:nvPr>
            <p:ph type="title"/>
          </p:nvPr>
        </p:nvSpPr>
        <p:spPr/>
        <p:txBody>
          <a:bodyPr/>
          <a:lstStyle/>
          <a:p>
            <a:r>
              <a:rPr lang="en-US" dirty="0" smtClean="0"/>
              <a:t>Cuisine and menu offering</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On premise catering should offer menu items that duplicate the established menu as closely as possible in order to enhance production capabilities.</a:t>
            </a:r>
          </a:p>
          <a:p>
            <a:endParaRPr lang="en-US" sz="2800" dirty="0" smtClean="0"/>
          </a:p>
          <a:p>
            <a:r>
              <a:rPr lang="en-US" sz="2800" dirty="0" smtClean="0"/>
              <a:t>Profitability and effective purchasing for catering functions requires that the ingredients for menu items be he same as, or similar to, those on the restaurant menu.  </a:t>
            </a:r>
          </a:p>
          <a:p>
            <a:endParaRPr lang="en-US" dirty="0"/>
          </a:p>
        </p:txBody>
      </p:sp>
      <p:sp>
        <p:nvSpPr>
          <p:cNvPr id="3" name="Title 2"/>
          <p:cNvSpPr>
            <a:spLocks noGrp="1"/>
          </p:cNvSpPr>
          <p:nvPr>
            <p:ph type="title"/>
          </p:nvPr>
        </p:nvSpPr>
        <p:spPr/>
        <p:txBody>
          <a:bodyPr/>
          <a:lstStyle/>
          <a:p>
            <a:r>
              <a:rPr lang="en-US" dirty="0" smtClean="0"/>
              <a:t>Cuisine and menu offering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hotel food and beverage department provides food-related guest services throughout a hotel, conference, or resort property.</a:t>
            </a:r>
            <a:endParaRPr lang="en-US" dirty="0"/>
          </a:p>
        </p:txBody>
      </p:sp>
      <p:sp>
        <p:nvSpPr>
          <p:cNvPr id="3" name="Title 2"/>
          <p:cNvSpPr>
            <a:spLocks noGrp="1"/>
          </p:cNvSpPr>
          <p:nvPr>
            <p:ph type="title"/>
          </p:nvPr>
        </p:nvSpPr>
        <p:spPr/>
        <p:txBody>
          <a:bodyPr>
            <a:normAutofit fontScale="90000"/>
          </a:bodyPr>
          <a:lstStyle/>
          <a:p>
            <a:pPr lvl="0"/>
            <a:r>
              <a:rPr lang="en-US" sz="4400" dirty="0" smtClean="0">
                <a:solidFill>
                  <a:schemeClr val="tx1"/>
                </a:solidFill>
              </a:rPr>
              <a:t>2. HOTEL FOOD AND BEVERAGE FACILITIES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The seven hotel food service areas:</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a:xfrm>
            <a:off x="4419600" y="1444294"/>
            <a:ext cx="4572000" cy="3941763"/>
          </a:xfrm>
        </p:spPr>
        <p:txBody>
          <a:bodyPr>
            <a:normAutofit/>
          </a:bodyPr>
          <a:lstStyle/>
          <a:p>
            <a:r>
              <a:rPr lang="en-US" sz="2800" dirty="0" smtClean="0"/>
              <a:t>Full-service restaurant</a:t>
            </a:r>
          </a:p>
          <a:p>
            <a:r>
              <a:rPr lang="en-US" sz="2800" dirty="0" smtClean="0"/>
              <a:t>Coffee shop</a:t>
            </a:r>
          </a:p>
          <a:p>
            <a:r>
              <a:rPr lang="en-US" sz="2800" dirty="0" smtClean="0"/>
              <a:t>Catering facilities*</a:t>
            </a:r>
          </a:p>
          <a:p>
            <a:r>
              <a:rPr lang="en-US" sz="2800" dirty="0" smtClean="0"/>
              <a:t>Room service</a:t>
            </a:r>
          </a:p>
          <a:p>
            <a:r>
              <a:rPr lang="en-US" sz="2800" dirty="0" smtClean="0"/>
              <a:t>Recreational Areas</a:t>
            </a:r>
          </a:p>
          <a:p>
            <a:r>
              <a:rPr lang="en-US" sz="2800" dirty="0" smtClean="0"/>
              <a:t>Lobby area bars</a:t>
            </a:r>
          </a:p>
          <a:p>
            <a:r>
              <a:rPr lang="en-US" sz="2800" dirty="0" smtClean="0"/>
              <a:t>Food market delicatessen</a:t>
            </a:r>
          </a:p>
          <a:p>
            <a:endParaRPr lang="en-US" dirty="0"/>
          </a:p>
        </p:txBody>
      </p:sp>
      <p:sp>
        <p:nvSpPr>
          <p:cNvPr id="6" name="Content Placeholder 5"/>
          <p:cNvSpPr>
            <a:spLocks noGrp="1"/>
          </p:cNvSpPr>
          <p:nvPr>
            <p:ph sz="quarter" idx="4"/>
          </p:nvPr>
        </p:nvSpPr>
        <p:spPr>
          <a:xfrm>
            <a:off x="76200" y="1905000"/>
            <a:ext cx="4422775" cy="3051506"/>
          </a:xfrm>
        </p:spPr>
        <p:txBody>
          <a:bodyPr>
            <a:normAutofit fontScale="92500" lnSpcReduction="10000"/>
          </a:bodyPr>
          <a:lstStyle/>
          <a:p>
            <a:r>
              <a:rPr lang="en-US" sz="3000" dirty="0" smtClean="0"/>
              <a:t>Food items for these combined foodservice areas are provided from a central kitchen, with the exception of large hotel facilities.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r>
              <a:rPr lang="en-US" sz="2800" dirty="0" smtClean="0"/>
              <a:t>Explain catering operations</a:t>
            </a:r>
          </a:p>
          <a:p>
            <a:pPr lvl="0"/>
            <a:r>
              <a:rPr lang="en-US" sz="2800" dirty="0" smtClean="0"/>
              <a:t>Discuss why foodservice businesses from fine dining restaurants to delicatessens are incorporating catering services into their operations</a:t>
            </a:r>
          </a:p>
          <a:p>
            <a:pPr lvl="0"/>
            <a:r>
              <a:rPr lang="en-US" sz="2800" dirty="0" smtClean="0"/>
              <a:t>Define ways in which catering services have been incorporated into foodservice operational styles.</a:t>
            </a:r>
          </a:p>
          <a:p>
            <a:pPr lvl="0"/>
            <a:r>
              <a:rPr lang="en-US" sz="2800" dirty="0" smtClean="0"/>
              <a:t>Discuss the categories of foodservice operations offering catering reviewed in this chapter.</a:t>
            </a:r>
          </a:p>
          <a:p>
            <a:endParaRPr lang="en-US" dirty="0"/>
          </a:p>
        </p:txBody>
      </p:sp>
      <p:sp>
        <p:nvSpPr>
          <p:cNvPr id="2" name="Title 1"/>
          <p:cNvSpPr>
            <a:spLocks noGrp="1"/>
          </p:cNvSpPr>
          <p:nvPr>
            <p:ph type="title"/>
          </p:nvPr>
        </p:nvSpPr>
        <p:spPr/>
        <p:txBody>
          <a:bodyPr>
            <a:normAutofit/>
          </a:bodyPr>
          <a:lstStyle/>
          <a:p>
            <a:r>
              <a:rPr lang="en-US" sz="4400" dirty="0" smtClean="0">
                <a:solidFill>
                  <a:schemeClr val="tx1"/>
                </a:solidFill>
              </a:rPr>
              <a:t>CHAPTER OBJECTIVES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*Catering affords the possibility for the greatest profit.</a:t>
            </a:r>
          </a:p>
          <a:p>
            <a:endParaRPr lang="en-US" sz="2800" dirty="0" smtClean="0"/>
          </a:p>
          <a:p>
            <a:endParaRPr lang="en-US" sz="2800" dirty="0" smtClean="0"/>
          </a:p>
          <a:p>
            <a:r>
              <a:rPr lang="en-US" sz="2800" dirty="0" smtClean="0"/>
              <a:t>Hotel catering services are usually classified as:</a:t>
            </a:r>
          </a:p>
          <a:p>
            <a:pPr lvl="3"/>
            <a:r>
              <a:rPr lang="en-US" sz="2800" dirty="0" smtClean="0"/>
              <a:t>Business</a:t>
            </a:r>
          </a:p>
          <a:p>
            <a:pPr lvl="3"/>
            <a:r>
              <a:rPr lang="en-US" sz="2800" dirty="0" smtClean="0"/>
              <a:t>Convention/conference</a:t>
            </a:r>
          </a:p>
          <a:p>
            <a:pPr lvl="3"/>
            <a:r>
              <a:rPr lang="en-US" sz="2800" dirty="0" smtClean="0"/>
              <a:t>Social</a:t>
            </a:r>
          </a:p>
          <a:p>
            <a:endParaRPr lang="en-US" dirty="0"/>
          </a:p>
        </p:txBody>
      </p:sp>
      <p:sp>
        <p:nvSpPr>
          <p:cNvPr id="3" name="Title 2"/>
          <p:cNvSpPr>
            <a:spLocks noGrp="1"/>
          </p:cNvSpPr>
          <p:nvPr>
            <p:ph type="title"/>
          </p:nvPr>
        </p:nvSpPr>
        <p:spPr/>
        <p:txBody>
          <a:bodyPr/>
          <a:lstStyle/>
          <a:p>
            <a:r>
              <a:rPr lang="en-US" dirty="0" smtClean="0"/>
              <a:t>Hotel Foodservice Areas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534400" cy="4525963"/>
          </a:xfrm>
        </p:spPr>
        <p:txBody>
          <a:bodyPr/>
          <a:lstStyle/>
          <a:p>
            <a:r>
              <a:rPr lang="en-US" sz="2800" dirty="0" smtClean="0"/>
              <a:t>The Chicago Hilton, located in downtown Chicago, breaks down its annual catering business into the following percentages:</a:t>
            </a:r>
          </a:p>
          <a:p>
            <a:endParaRPr lang="en-US" sz="2800" dirty="0" smtClean="0"/>
          </a:p>
          <a:p>
            <a:pPr lvl="3"/>
            <a:r>
              <a:rPr lang="en-US" sz="2800" dirty="0" smtClean="0"/>
              <a:t>Business/Conference/Convention = </a:t>
            </a:r>
            <a:r>
              <a:rPr lang="en-US" sz="2800" b="1" dirty="0" smtClean="0"/>
              <a:t>65%</a:t>
            </a:r>
          </a:p>
          <a:p>
            <a:pPr lvl="3"/>
            <a:r>
              <a:rPr lang="en-US" sz="2800" dirty="0" smtClean="0"/>
              <a:t>Social = </a:t>
            </a:r>
            <a:r>
              <a:rPr lang="en-US" sz="2800" b="1" dirty="0" smtClean="0"/>
              <a:t>35%</a:t>
            </a:r>
          </a:p>
          <a:p>
            <a:endParaRPr lang="en-US" dirty="0"/>
          </a:p>
        </p:txBody>
      </p:sp>
      <p:sp>
        <p:nvSpPr>
          <p:cNvPr id="3" name="Title 2"/>
          <p:cNvSpPr>
            <a:spLocks noGrp="1"/>
          </p:cNvSpPr>
          <p:nvPr>
            <p:ph type="title"/>
          </p:nvPr>
        </p:nvSpPr>
        <p:spPr/>
        <p:txBody>
          <a:bodyPr/>
          <a:lstStyle/>
          <a:p>
            <a:r>
              <a:rPr lang="en-US" dirty="0" smtClean="0"/>
              <a:t>Hotel Foodservice Areas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t>The primary catering market for a hotel is based on three factors:</a:t>
            </a:r>
          </a:p>
          <a:p>
            <a:pPr lvl="0"/>
            <a:endParaRPr lang="en-US" sz="2800" dirty="0" smtClean="0"/>
          </a:p>
          <a:p>
            <a:pPr lvl="2"/>
            <a:r>
              <a:rPr lang="en-US" sz="2800" dirty="0" smtClean="0"/>
              <a:t>Location</a:t>
            </a:r>
          </a:p>
          <a:p>
            <a:pPr lvl="2"/>
            <a:r>
              <a:rPr lang="en-US" sz="2800" dirty="0" smtClean="0"/>
              <a:t>Hotel facilities</a:t>
            </a:r>
          </a:p>
          <a:p>
            <a:pPr lvl="2"/>
            <a:r>
              <a:rPr lang="en-US" sz="2800" dirty="0" smtClean="0"/>
              <a:t>Customer profile</a:t>
            </a:r>
            <a:endParaRPr lang="en-US" sz="2800" dirty="0"/>
          </a:p>
        </p:txBody>
      </p:sp>
      <p:sp>
        <p:nvSpPr>
          <p:cNvPr id="4" name="Title 2"/>
          <p:cNvSpPr>
            <a:spLocks noGrp="1"/>
          </p:cNvSpPr>
          <p:nvPr>
            <p:ph type="title"/>
          </p:nvPr>
        </p:nvSpPr>
        <p:spPr>
          <a:xfrm>
            <a:off x="457200" y="274638"/>
            <a:ext cx="8229600" cy="1143000"/>
          </a:xfrm>
        </p:spPr>
        <p:txBody>
          <a:bodyPr/>
          <a:lstStyle/>
          <a:p>
            <a:r>
              <a:rPr lang="en-US" dirty="0" smtClean="0"/>
              <a:t>Hotel Foodservice Areas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2800" dirty="0" smtClean="0"/>
              <a:t>A catering hall is a facility dedicated to private parties with an on-site production kitchen and staff.</a:t>
            </a:r>
          </a:p>
          <a:p>
            <a:pPr lvl="0"/>
            <a:endParaRPr lang="en-US" sz="2800" dirty="0" smtClean="0"/>
          </a:p>
          <a:p>
            <a:pPr lvl="0"/>
            <a:r>
              <a:rPr lang="en-US" sz="2800" dirty="0" smtClean="0"/>
              <a:t>The major factors that influence the market for a catering hall are:</a:t>
            </a:r>
          </a:p>
          <a:p>
            <a:pPr lvl="0"/>
            <a:endParaRPr lang="en-US" sz="2800" dirty="0" smtClean="0"/>
          </a:p>
          <a:p>
            <a:pPr lvl="5"/>
            <a:r>
              <a:rPr lang="en-US" sz="2800" dirty="0" smtClean="0"/>
              <a:t>Style or concept</a:t>
            </a:r>
          </a:p>
          <a:p>
            <a:pPr lvl="5"/>
            <a:r>
              <a:rPr lang="en-US" sz="2800" dirty="0" smtClean="0"/>
              <a:t>Facilities</a:t>
            </a:r>
          </a:p>
          <a:p>
            <a:pPr lvl="5"/>
            <a:r>
              <a:rPr lang="en-US" sz="2800" dirty="0" smtClean="0"/>
              <a:t>Customer profile</a:t>
            </a:r>
            <a:endParaRPr lang="en-US" sz="2800" dirty="0"/>
          </a:p>
        </p:txBody>
      </p:sp>
      <p:sp>
        <p:nvSpPr>
          <p:cNvPr id="3" name="Title 2"/>
          <p:cNvSpPr>
            <a:spLocks noGrp="1"/>
          </p:cNvSpPr>
          <p:nvPr>
            <p:ph type="title"/>
          </p:nvPr>
        </p:nvSpPr>
        <p:spPr/>
        <p:txBody>
          <a:bodyPr>
            <a:normAutofit/>
          </a:bodyPr>
          <a:lstStyle/>
          <a:p>
            <a:pPr lvl="0"/>
            <a:r>
              <a:rPr lang="en-US" sz="4400" dirty="0" smtClean="0">
                <a:solidFill>
                  <a:schemeClr val="tx1"/>
                </a:solidFill>
              </a:rPr>
              <a:t>3. CATERING HALLS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Independent caterers are private businesses offering catering services to the public. </a:t>
            </a:r>
          </a:p>
          <a:p>
            <a:endParaRPr lang="en-US" sz="2800" dirty="0" smtClean="0"/>
          </a:p>
          <a:p>
            <a:r>
              <a:rPr lang="en-US" sz="2800" dirty="0" smtClean="0"/>
              <a:t>These businesses operate with or without permanent facilities of their own in which to hold functions.</a:t>
            </a:r>
            <a:endParaRPr lang="en-US" dirty="0"/>
          </a:p>
        </p:txBody>
      </p:sp>
      <p:sp>
        <p:nvSpPr>
          <p:cNvPr id="3" name="Title 2"/>
          <p:cNvSpPr>
            <a:spLocks noGrp="1"/>
          </p:cNvSpPr>
          <p:nvPr>
            <p:ph type="title"/>
          </p:nvPr>
        </p:nvSpPr>
        <p:spPr/>
        <p:txBody>
          <a:bodyPr>
            <a:normAutofit/>
          </a:bodyPr>
          <a:lstStyle/>
          <a:p>
            <a:pPr lvl="0"/>
            <a:r>
              <a:rPr lang="en-US" sz="4400" dirty="0" smtClean="0">
                <a:solidFill>
                  <a:schemeClr val="tx1"/>
                </a:solidFill>
              </a:rPr>
              <a:t>4. INDEPENDENT CATERERS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 key to successfully providing catering services to a number of functions simultaneously is the duplication of as many of the menu items as possible in order to minimize kitchen production.</a:t>
            </a:r>
          </a:p>
          <a:p>
            <a:endParaRPr lang="en-US" dirty="0"/>
          </a:p>
        </p:txBody>
      </p:sp>
      <p:sp>
        <p:nvSpPr>
          <p:cNvPr id="3" name="Title 2"/>
          <p:cNvSpPr>
            <a:spLocks noGrp="1"/>
          </p:cNvSpPr>
          <p:nvPr>
            <p:ph type="title"/>
          </p:nvPr>
        </p:nvSpPr>
        <p:spPr/>
        <p:txBody>
          <a:bodyPr>
            <a:normAutofit/>
          </a:bodyPr>
          <a:lstStyle/>
          <a:p>
            <a:pPr lvl="0"/>
            <a:r>
              <a:rPr lang="en-US" sz="4400" dirty="0" smtClean="0">
                <a:solidFill>
                  <a:schemeClr val="tx1"/>
                </a:solidFill>
              </a:rPr>
              <a:t>4. INDEPENDENT CATERERS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800" cy="5029200"/>
          </a:xfrm>
        </p:spPr>
        <p:txBody>
          <a:bodyPr>
            <a:normAutofit/>
          </a:bodyPr>
          <a:lstStyle/>
          <a:p>
            <a:r>
              <a:rPr lang="en-US" sz="2800" dirty="0" smtClean="0"/>
              <a:t>Private Clubs offer a self-contained facility that operates both full-service dining rooms and private function space along with a variety of food and beverage outlets.</a:t>
            </a:r>
          </a:p>
          <a:p>
            <a:endParaRPr lang="en-US" sz="2800" dirty="0" smtClean="0"/>
          </a:p>
          <a:p>
            <a:r>
              <a:rPr lang="en-US" sz="2800" dirty="0" smtClean="0"/>
              <a:t>There are two primary types of Private Clubs which offer catering amenities:</a:t>
            </a:r>
          </a:p>
          <a:p>
            <a:endParaRPr lang="en-US" sz="2800" dirty="0" smtClean="0"/>
          </a:p>
          <a:p>
            <a:pPr lvl="3"/>
            <a:r>
              <a:rPr lang="en-US" sz="2800" dirty="0" smtClean="0"/>
              <a:t>Business Clubs (often in a downtown CBD)</a:t>
            </a:r>
          </a:p>
          <a:p>
            <a:pPr lvl="3"/>
            <a:r>
              <a:rPr lang="en-US" sz="2800" dirty="0" smtClean="0"/>
              <a:t>Country Clubs</a:t>
            </a:r>
          </a:p>
        </p:txBody>
      </p:sp>
      <p:sp>
        <p:nvSpPr>
          <p:cNvPr id="3" name="Title 2"/>
          <p:cNvSpPr>
            <a:spLocks noGrp="1"/>
          </p:cNvSpPr>
          <p:nvPr>
            <p:ph type="title"/>
          </p:nvPr>
        </p:nvSpPr>
        <p:spPr/>
        <p:txBody>
          <a:bodyPr>
            <a:normAutofit/>
          </a:bodyPr>
          <a:lstStyle/>
          <a:p>
            <a:pPr lvl="0"/>
            <a:r>
              <a:rPr lang="en-US" sz="4400" dirty="0" smtClean="0">
                <a:solidFill>
                  <a:schemeClr val="tx1"/>
                </a:solidFill>
              </a:rPr>
              <a:t>5. Private Clubs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62600"/>
          </a:xfrm>
        </p:spPr>
        <p:txBody>
          <a:bodyPr>
            <a:normAutofit lnSpcReduction="10000"/>
          </a:bodyPr>
          <a:lstStyle/>
          <a:p>
            <a:r>
              <a:rPr lang="en-US" sz="2800" dirty="0" smtClean="0"/>
              <a:t>Private Clubs that offer catering amenities are broken down into two general classifications:</a:t>
            </a:r>
          </a:p>
          <a:p>
            <a:endParaRPr lang="en-US" sz="2800" dirty="0" smtClean="0"/>
          </a:p>
          <a:p>
            <a:pPr lvl="2"/>
            <a:r>
              <a:rPr lang="en-US" sz="2800" b="1" dirty="0" smtClean="0"/>
              <a:t>Business Clubs </a:t>
            </a:r>
            <a:r>
              <a:rPr lang="en-US" sz="2800" dirty="0" smtClean="0"/>
              <a:t>(generally in downtown Central Business District - CBD)</a:t>
            </a:r>
          </a:p>
          <a:p>
            <a:pPr lvl="2">
              <a:buNone/>
            </a:pPr>
            <a:endParaRPr lang="en-US" sz="2800" dirty="0" smtClean="0"/>
          </a:p>
          <a:p>
            <a:pPr lvl="2"/>
            <a:r>
              <a:rPr lang="en-US" sz="2800" b="1" dirty="0" smtClean="0"/>
              <a:t>Country Clubs</a:t>
            </a:r>
          </a:p>
          <a:p>
            <a:pPr>
              <a:buNone/>
            </a:pPr>
            <a:endParaRPr lang="en-US" sz="2800" dirty="0" smtClean="0"/>
          </a:p>
          <a:p>
            <a:r>
              <a:rPr lang="en-US" sz="2800" dirty="0" smtClean="0"/>
              <a:t>A Club’s ability to accept off-premise catering function business is controlled by the same laws and regulations as the solicitation of nonmember business.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dirty="0" smtClean="0"/>
              <a:t>contract food service companies provide institutions such as hospitals and schools, as well as businesses, with in-house meal programs designed to meet specific needs.</a:t>
            </a:r>
          </a:p>
          <a:p>
            <a:pPr lvl="0"/>
            <a:endParaRPr lang="en-US" sz="2800" dirty="0" smtClean="0"/>
          </a:p>
          <a:p>
            <a:pPr lvl="0"/>
            <a:r>
              <a:rPr lang="en-US" sz="2800" dirty="0" smtClean="0"/>
              <a:t>The contract food service segment of the foodservice industry has been steadily growing since the late 1980s.</a:t>
            </a:r>
            <a:endParaRPr lang="en-US" dirty="0"/>
          </a:p>
        </p:txBody>
      </p:sp>
      <p:sp>
        <p:nvSpPr>
          <p:cNvPr id="3" name="Title 2"/>
          <p:cNvSpPr>
            <a:spLocks noGrp="1"/>
          </p:cNvSpPr>
          <p:nvPr>
            <p:ph type="title"/>
          </p:nvPr>
        </p:nvSpPr>
        <p:spPr/>
        <p:txBody>
          <a:bodyPr>
            <a:normAutofit/>
          </a:bodyPr>
          <a:lstStyle/>
          <a:p>
            <a:pPr lvl="0"/>
            <a:r>
              <a:rPr lang="en-US" sz="4400" dirty="0" smtClean="0">
                <a:solidFill>
                  <a:schemeClr val="tx1"/>
                </a:solidFill>
              </a:rPr>
              <a:t>6. CONTRACT Food Service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43200" y="2090928"/>
            <a:ext cx="3810000" cy="2100072"/>
          </a:xfrm>
        </p:spPr>
        <p:txBody>
          <a:bodyPr>
            <a:normAutofit fontScale="92500" lnSpcReduction="10000"/>
          </a:bodyPr>
          <a:lstStyle/>
          <a:p>
            <a:r>
              <a:rPr lang="en-US" sz="2800" dirty="0" err="1" smtClean="0"/>
              <a:t>AraMark</a:t>
            </a:r>
            <a:endParaRPr lang="en-US" sz="2800" dirty="0" smtClean="0"/>
          </a:p>
          <a:p>
            <a:r>
              <a:rPr lang="en-US" sz="2800" dirty="0" smtClean="0"/>
              <a:t>Centerplate</a:t>
            </a:r>
          </a:p>
          <a:p>
            <a:r>
              <a:rPr lang="en-US" sz="2800" dirty="0" smtClean="0"/>
              <a:t>Compass</a:t>
            </a:r>
          </a:p>
          <a:p>
            <a:r>
              <a:rPr lang="en-US" sz="2800" dirty="0" smtClean="0"/>
              <a:t>Marriot</a:t>
            </a:r>
          </a:p>
          <a:p>
            <a:r>
              <a:rPr lang="en-US" sz="2800" dirty="0" smtClean="0"/>
              <a:t>Robert Byrd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opportunities food service operations have to offer catering services are many and varied.  </a:t>
            </a:r>
          </a:p>
          <a:p>
            <a:endParaRPr lang="en-US" sz="2800" dirty="0" smtClean="0"/>
          </a:p>
          <a:p>
            <a:r>
              <a:rPr lang="en-US" sz="2800" dirty="0" smtClean="0"/>
              <a:t>Catering management in the first part of the twenty-first century will continue to expand in both volume and diversity as the demand for ready-to-serve prepared foods increases.</a:t>
            </a:r>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US" sz="2800" dirty="0" smtClean="0"/>
              <a:t>Gourmet food shops offer take-out foodservice along with gourmet food products. </a:t>
            </a:r>
          </a:p>
          <a:p>
            <a:pPr lvl="0"/>
            <a:endParaRPr lang="en-US" sz="2800" dirty="0" smtClean="0"/>
          </a:p>
          <a:p>
            <a:pPr lvl="0"/>
            <a:r>
              <a:rPr lang="en-US" sz="2800" dirty="0" smtClean="0"/>
              <a:t>Many of these products are used as ingredients in the preparation of the food line.</a:t>
            </a:r>
          </a:p>
          <a:p>
            <a:pPr lvl="0"/>
            <a:endParaRPr lang="en-US" sz="2800" dirty="0" smtClean="0"/>
          </a:p>
          <a:p>
            <a:pPr lvl="0"/>
            <a:r>
              <a:rPr lang="en-US" sz="2800" dirty="0" smtClean="0"/>
              <a:t>The trend for home-replacement food is significant to this type of operation. </a:t>
            </a:r>
          </a:p>
          <a:p>
            <a:pPr lvl="0"/>
            <a:endParaRPr lang="en-US" sz="2800" dirty="0" smtClean="0"/>
          </a:p>
          <a:p>
            <a:endParaRPr lang="en-US" dirty="0"/>
          </a:p>
        </p:txBody>
      </p:sp>
      <p:sp>
        <p:nvSpPr>
          <p:cNvPr id="3" name="Title 2"/>
          <p:cNvSpPr>
            <a:spLocks noGrp="1"/>
          </p:cNvSpPr>
          <p:nvPr>
            <p:ph type="title"/>
          </p:nvPr>
        </p:nvSpPr>
        <p:spPr/>
        <p:txBody>
          <a:bodyPr>
            <a:normAutofit fontScale="90000"/>
          </a:bodyPr>
          <a:lstStyle/>
          <a:p>
            <a:r>
              <a:rPr lang="en-US" sz="4400" dirty="0" smtClean="0">
                <a:solidFill>
                  <a:schemeClr val="tx1"/>
                </a:solidFill>
              </a:rPr>
              <a:t>7. GOURMET FOOD SHOPS AND DELICATESSENS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t>When customers want something beyond fast food for a take-home meal, they turn to establishments that can provide meals that they would like to have prepared for themselves.</a:t>
            </a:r>
          </a:p>
          <a:p>
            <a:endParaRPr lang="en-US" dirty="0"/>
          </a:p>
        </p:txBody>
      </p:sp>
      <p:sp>
        <p:nvSpPr>
          <p:cNvPr id="3" name="Title 2"/>
          <p:cNvSpPr>
            <a:spLocks noGrp="1"/>
          </p:cNvSpPr>
          <p:nvPr>
            <p:ph type="title"/>
          </p:nvPr>
        </p:nvSpPr>
        <p:spPr/>
        <p:txBody>
          <a:bodyPr>
            <a:normAutofit fontScale="90000"/>
          </a:bodyPr>
          <a:lstStyle/>
          <a:p>
            <a:r>
              <a:rPr lang="en-US" sz="4400" dirty="0" smtClean="0">
                <a:solidFill>
                  <a:schemeClr val="tx1"/>
                </a:solidFill>
              </a:rPr>
              <a:t>7. GOURMET FOOD SHOPS AND DELICATESSENS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a:buNone/>
            </a:pPr>
            <a:r>
              <a:rPr lang="en-US" sz="2800" dirty="0" smtClean="0"/>
              <a:t>Some of the services that catering businesses can offer to both private and corporate customers include:</a:t>
            </a:r>
          </a:p>
          <a:p>
            <a:endParaRPr lang="en-US" sz="2800" dirty="0" smtClean="0"/>
          </a:p>
          <a:p>
            <a:pPr lvl="3"/>
            <a:r>
              <a:rPr lang="en-US" sz="2800" dirty="0" smtClean="0"/>
              <a:t>Off-premise catering services, </a:t>
            </a:r>
          </a:p>
          <a:p>
            <a:pPr lvl="3"/>
            <a:r>
              <a:rPr lang="en-US" sz="2800" dirty="0" smtClean="0"/>
              <a:t>Packaged take-out foodservices, </a:t>
            </a:r>
          </a:p>
          <a:p>
            <a:pPr lvl="3"/>
            <a:r>
              <a:rPr lang="en-US" sz="2800" dirty="0" smtClean="0"/>
              <a:t>Beverage services, </a:t>
            </a:r>
          </a:p>
          <a:p>
            <a:pPr lvl="3"/>
            <a:r>
              <a:rPr lang="en-US" sz="2800" dirty="0" smtClean="0"/>
              <a:t>Entertainment services, </a:t>
            </a:r>
          </a:p>
          <a:p>
            <a:pPr lvl="3"/>
            <a:r>
              <a:rPr lang="en-US" sz="2800" dirty="0" smtClean="0"/>
              <a:t>Business meeting services, </a:t>
            </a:r>
          </a:p>
          <a:p>
            <a:pPr lvl="3"/>
            <a:r>
              <a:rPr lang="en-US" sz="2800" dirty="0" smtClean="0"/>
              <a:t>Conference and convention services, </a:t>
            </a:r>
          </a:p>
          <a:p>
            <a:pPr lvl="3"/>
            <a:r>
              <a:rPr lang="en-US" sz="2800" dirty="0" smtClean="0"/>
              <a:t>contract food service services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3166872"/>
          </a:xfrm>
        </p:spPr>
        <p:txBody>
          <a:bodyPr>
            <a:normAutofit lnSpcReduction="10000"/>
          </a:bodyPr>
          <a:lstStyle/>
          <a:p>
            <a:r>
              <a:rPr lang="en-US" sz="2800" dirty="0" smtClean="0"/>
              <a:t>Off-premise catering can be very successful monetarily for independent caterers.  </a:t>
            </a:r>
          </a:p>
          <a:p>
            <a:endParaRPr lang="en-US" sz="2800" dirty="0" smtClean="0"/>
          </a:p>
          <a:p>
            <a:r>
              <a:rPr lang="en-US" sz="2800" dirty="0" smtClean="0"/>
              <a:t>However, several problems must be anticipated regarding the off-premise facilities in which the final production and service for functions takes place. </a:t>
            </a:r>
          </a:p>
          <a:p>
            <a:endParaRPr lang="en-US" sz="2800" dirty="0" smtClean="0"/>
          </a:p>
        </p:txBody>
      </p:sp>
      <p:sp>
        <p:nvSpPr>
          <p:cNvPr id="3" name="Title 2"/>
          <p:cNvSpPr>
            <a:spLocks noGrp="1"/>
          </p:cNvSpPr>
          <p:nvPr>
            <p:ph type="title"/>
          </p:nvPr>
        </p:nvSpPr>
        <p:spPr/>
        <p:txBody>
          <a:bodyPr/>
          <a:lstStyle/>
          <a:p>
            <a:r>
              <a:rPr lang="en-US" dirty="0" smtClean="0"/>
              <a:t>Off-premise Catering Benefits:</a:t>
            </a:r>
            <a:endParaRPr lang="en-US" dirty="0"/>
          </a:p>
        </p:txBody>
      </p:sp>
      <p:pic>
        <p:nvPicPr>
          <p:cNvPr id="4" name="Picture 6" descr="http://www.ifood.tv/files/u15533/State_Dinner_3.JPG"/>
          <p:cNvPicPr>
            <a:picLocks noChangeAspect="1" noChangeArrowheads="1"/>
          </p:cNvPicPr>
          <p:nvPr/>
        </p:nvPicPr>
        <p:blipFill>
          <a:blip r:embed="rId3" cstate="print"/>
          <a:srcRect/>
          <a:stretch>
            <a:fillRect/>
          </a:stretch>
        </p:blipFill>
        <p:spPr bwMode="auto">
          <a:xfrm>
            <a:off x="3429000" y="4249420"/>
            <a:ext cx="3962400" cy="260858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In order to service off-premise functions, however, a separate wait staff needs to be scheduled. </a:t>
            </a:r>
          </a:p>
          <a:p>
            <a:endParaRPr lang="en-US" sz="2800" dirty="0" smtClean="0"/>
          </a:p>
          <a:p>
            <a:r>
              <a:rPr lang="en-US" sz="2800" dirty="0" smtClean="0"/>
              <a:t>In addition, at least one member of the kitchen production staff will be assigned to the function and therefore will be unavailable to the restaurant kitchen for the time period involved for the off-premise function. </a:t>
            </a:r>
          </a:p>
          <a:p>
            <a:endParaRPr lang="en-US" dirty="0"/>
          </a:p>
        </p:txBody>
      </p:sp>
      <p:sp>
        <p:nvSpPr>
          <p:cNvPr id="3" name="Title 2"/>
          <p:cNvSpPr>
            <a:spLocks noGrp="1"/>
          </p:cNvSpPr>
          <p:nvPr>
            <p:ph type="title"/>
          </p:nvPr>
        </p:nvSpPr>
        <p:spPr/>
        <p:txBody>
          <a:bodyPr/>
          <a:lstStyle/>
          <a:p>
            <a:r>
              <a:rPr lang="en-US" dirty="0" smtClean="0"/>
              <a:t>Off-premise Catering Benefits: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
            <a:ext cx="8686800" cy="3810000"/>
          </a:xfrm>
        </p:spPr>
        <p:txBody>
          <a:bodyPr>
            <a:normAutofit/>
          </a:bodyPr>
          <a:lstStyle/>
          <a:p>
            <a:endParaRPr lang="en-US" sz="2800" dirty="0" smtClean="0"/>
          </a:p>
          <a:p>
            <a:r>
              <a:rPr lang="en-US" sz="2800" dirty="0" smtClean="0"/>
              <a:t>Equipment as well as food will need to be transported both to and from the off-premise function location. </a:t>
            </a:r>
          </a:p>
          <a:p>
            <a:endParaRPr lang="en-US" sz="2800" dirty="0" smtClean="0"/>
          </a:p>
          <a:p>
            <a:r>
              <a:rPr lang="en-US" sz="2800" dirty="0" smtClean="0"/>
              <a:t>Subcontractors may be necessary for equipment such as tables, chairs, dishes, glassware, linens, dance floors, and tents.</a:t>
            </a:r>
          </a:p>
          <a:p>
            <a:endParaRPr lang="en-US" dirty="0"/>
          </a:p>
        </p:txBody>
      </p:sp>
      <p:pic>
        <p:nvPicPr>
          <p:cNvPr id="3" name="Picture 2" descr="http://assets.nydailynews.com/img/2009/11/24/alg_white_house_lawn.jpg"/>
          <p:cNvPicPr>
            <a:picLocks noChangeAspect="1" noChangeArrowheads="1"/>
          </p:cNvPicPr>
          <p:nvPr/>
        </p:nvPicPr>
        <p:blipFill>
          <a:blip r:embed="rId3" cstate="print"/>
          <a:srcRect/>
          <a:stretch>
            <a:fillRect/>
          </a:stretch>
        </p:blipFill>
        <p:spPr bwMode="auto">
          <a:xfrm>
            <a:off x="2133600" y="3657600"/>
            <a:ext cx="4619625" cy="3067050"/>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800" dirty="0" smtClean="0"/>
              <a:t>Location</a:t>
            </a:r>
          </a:p>
          <a:p>
            <a:pPr lvl="0"/>
            <a:r>
              <a:rPr lang="en-US" sz="2800" dirty="0" smtClean="0"/>
              <a:t>Customer profile</a:t>
            </a:r>
          </a:p>
          <a:p>
            <a:pPr lvl="0"/>
            <a:r>
              <a:rPr lang="en-US" sz="2800" dirty="0" smtClean="0"/>
              <a:t>Restaurant style or concept</a:t>
            </a:r>
          </a:p>
          <a:p>
            <a:pPr lvl="0"/>
            <a:r>
              <a:rPr lang="en-US" sz="2800" dirty="0" smtClean="0"/>
              <a:t>Staffing capabilities</a:t>
            </a:r>
          </a:p>
          <a:p>
            <a:pPr lvl="0"/>
            <a:r>
              <a:rPr lang="en-US" sz="2800" dirty="0" smtClean="0"/>
              <a:t>Restaurant physical layout</a:t>
            </a:r>
          </a:p>
          <a:p>
            <a:pPr lvl="0"/>
            <a:r>
              <a:rPr lang="en-US" sz="2800" dirty="0" smtClean="0"/>
              <a:t>Cuisine and menu offerings</a:t>
            </a:r>
          </a:p>
        </p:txBody>
      </p:sp>
      <p:sp>
        <p:nvSpPr>
          <p:cNvPr id="3" name="Title 2"/>
          <p:cNvSpPr>
            <a:spLocks noGrp="1"/>
          </p:cNvSpPr>
          <p:nvPr>
            <p:ph type="title"/>
          </p:nvPr>
        </p:nvSpPr>
        <p:spPr/>
        <p:txBody>
          <a:bodyPr>
            <a:normAutofit/>
          </a:bodyPr>
          <a:lstStyle/>
          <a:p>
            <a:r>
              <a:rPr lang="en-US" sz="4400" dirty="0" smtClean="0">
                <a:solidFill>
                  <a:schemeClr val="tx1"/>
                </a:solidFill>
              </a:rPr>
              <a:t>Critical factors: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1. The opportunities for foodservice operations to offer catering services are many and varied.</a:t>
            </a:r>
          </a:p>
          <a:p>
            <a:endParaRPr lang="en-US" sz="2800" dirty="0" smtClean="0"/>
          </a:p>
          <a:p>
            <a:r>
              <a:rPr lang="en-US" sz="2800" dirty="0" smtClean="0"/>
              <a:t>2. Catering management will continue to expand in both volume and diversity</a:t>
            </a:r>
          </a:p>
          <a:p>
            <a:endParaRPr lang="en-US" sz="2800" dirty="0" smtClean="0"/>
          </a:p>
          <a:p>
            <a:r>
              <a:rPr lang="en-US" sz="2800" dirty="0" smtClean="0"/>
              <a:t>3. The ability of a foodservice operation to successfully offer catering services will be affected by a variety of factors.</a:t>
            </a:r>
            <a:endParaRPr lang="en-US" dirty="0"/>
          </a:p>
        </p:txBody>
      </p:sp>
      <p:sp>
        <p:nvSpPr>
          <p:cNvPr id="3" name="Title 2"/>
          <p:cNvSpPr>
            <a:spLocks noGrp="1"/>
          </p:cNvSpPr>
          <p:nvPr>
            <p:ph type="title"/>
          </p:nvPr>
        </p:nvSpPr>
        <p:spPr/>
        <p:txBody>
          <a:bodyPr>
            <a:normAutofit/>
          </a:bodyPr>
          <a:lstStyle/>
          <a:p>
            <a:r>
              <a:rPr lang="en-US" sz="4400" dirty="0" smtClean="0">
                <a:solidFill>
                  <a:schemeClr val="tx1"/>
                </a:solidFill>
              </a:rPr>
              <a:t>Key Points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4. Off-premise catering can be very successful for independent caterers and problematic for full-service restaurants.</a:t>
            </a:r>
          </a:p>
          <a:p>
            <a:endParaRPr lang="en-US" sz="2800" dirty="0" smtClean="0"/>
          </a:p>
          <a:p>
            <a:r>
              <a:rPr lang="en-US" sz="2800" dirty="0" smtClean="0"/>
              <a:t>5. The availability of catering services is limited only by the ability of foodservice operations to provide them.</a:t>
            </a:r>
          </a:p>
          <a:p>
            <a:endParaRPr lang="en-US" sz="2800" dirty="0" smtClean="0"/>
          </a:p>
          <a:p>
            <a:r>
              <a:rPr lang="en-US" sz="2800" dirty="0" smtClean="0"/>
              <a:t>6.  It is possible for foodservice operators from five star hotels to delicatessens to provide quality food and service.</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“Independent caterers have more flexibility than other types of businesses offering catering services”. </a:t>
            </a:r>
            <a:endParaRPr lang="en-US" dirty="0"/>
          </a:p>
        </p:txBody>
      </p:sp>
      <p:sp>
        <p:nvSpPr>
          <p:cNvPr id="3" name="Title 2"/>
          <p:cNvSpPr>
            <a:spLocks noGrp="1"/>
          </p:cNvSpPr>
          <p:nvPr>
            <p:ph type="title"/>
          </p:nvPr>
        </p:nvSpPr>
        <p:spPr/>
        <p:txBody>
          <a:bodyPr>
            <a:normAutofit/>
          </a:bodyPr>
          <a:lstStyle/>
          <a:p>
            <a:r>
              <a:rPr lang="en-US" sz="4400" dirty="0" smtClean="0">
                <a:solidFill>
                  <a:schemeClr val="tx1"/>
                </a:solidFill>
              </a:rPr>
              <a:t>Discussion Topic: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ability of a foodservice operation to successfully offer catering services is affected by several factors, notably location, customer profile, facilities, and menu offerings, along with style or concept.  </a:t>
            </a:r>
          </a:p>
          <a:p>
            <a:endParaRPr lang="en-US" sz="2800" dirty="0" smtClean="0"/>
          </a:p>
          <a:p>
            <a:r>
              <a:rPr lang="en-US" sz="2800" dirty="0" smtClean="0"/>
              <a:t>These are some of the factors a business must consider before deciding which catering service to offer.</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Off-premise catering can be very successful for independent caterers and problematic for full-service restaurants.  </a:t>
            </a:r>
          </a:p>
          <a:p>
            <a:endParaRPr lang="en-US" sz="2800" dirty="0" smtClean="0"/>
          </a:p>
          <a:p>
            <a:r>
              <a:rPr lang="en-US" sz="2800" dirty="0" smtClean="0"/>
              <a:t>Equipment and resources are the factors that will often determine how well an operation can conduct off-premise catering.</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availability of catering services is limited only by the ability of food service operations to provide them.   </a:t>
            </a:r>
          </a:p>
          <a:p>
            <a:endParaRPr lang="en-US" sz="2800" dirty="0" smtClean="0"/>
          </a:p>
          <a:p>
            <a:r>
              <a:rPr lang="en-US" sz="2800" dirty="0" smtClean="0"/>
              <a:t>Whether in the executive dining room of a large corporation or at a garden wedding, it is possible for food service operators from five-star hotels to delicatessens to provide high-quality food and service.</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8229600" cy="3395472"/>
          </a:xfrm>
        </p:spPr>
        <p:txBody>
          <a:bodyPr>
            <a:normAutofit/>
          </a:bodyPr>
          <a:lstStyle/>
          <a:p>
            <a:r>
              <a:rPr lang="en-US" sz="2800" dirty="0" smtClean="0"/>
              <a:t>1. Full-service restaurants</a:t>
            </a:r>
          </a:p>
          <a:p>
            <a:r>
              <a:rPr lang="en-US" sz="2800" dirty="0" smtClean="0"/>
              <a:t>2. Hotel food and beverage facilities</a:t>
            </a:r>
          </a:p>
          <a:p>
            <a:r>
              <a:rPr lang="en-US" sz="2800" dirty="0" smtClean="0"/>
              <a:t>3. Catering halls</a:t>
            </a:r>
          </a:p>
          <a:p>
            <a:r>
              <a:rPr lang="en-US" sz="2800" dirty="0" smtClean="0"/>
              <a:t>4. Independent caterers</a:t>
            </a:r>
          </a:p>
          <a:p>
            <a:r>
              <a:rPr lang="en-US" sz="2800" dirty="0" smtClean="0"/>
              <a:t>5. Private Clubs</a:t>
            </a:r>
          </a:p>
          <a:p>
            <a:r>
              <a:rPr lang="en-US" sz="2800" dirty="0" smtClean="0"/>
              <a:t>6. contract food service companies</a:t>
            </a:r>
          </a:p>
          <a:p>
            <a:r>
              <a:rPr lang="en-US" sz="2800" dirty="0" smtClean="0"/>
              <a:t>7. Gourmet food shops and delicatessens</a:t>
            </a:r>
          </a:p>
          <a:p>
            <a:endParaRPr lang="en-US" dirty="0"/>
          </a:p>
        </p:txBody>
      </p:sp>
      <p:sp>
        <p:nvSpPr>
          <p:cNvPr id="3" name="Title 2"/>
          <p:cNvSpPr>
            <a:spLocks noGrp="1"/>
          </p:cNvSpPr>
          <p:nvPr>
            <p:ph type="title"/>
          </p:nvPr>
        </p:nvSpPr>
        <p:spPr>
          <a:xfrm>
            <a:off x="457200" y="381000"/>
            <a:ext cx="8229600" cy="1752600"/>
          </a:xfrm>
        </p:spPr>
        <p:txBody>
          <a:bodyPr>
            <a:normAutofit fontScale="90000"/>
          </a:bodyPr>
          <a:lstStyle/>
          <a:p>
            <a:r>
              <a:rPr lang="en-US" sz="4400" dirty="0" smtClean="0"/>
              <a:t>The categories of foodservice operations offering catering reviewed in this chapter are: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sz="4400" dirty="0" smtClean="0">
                <a:solidFill>
                  <a:schemeClr val="tx1"/>
                </a:solidFill>
              </a:rPr>
              <a:t>1. FULL SERVICE RESTAURANT </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sp>
        <p:nvSpPr>
          <p:cNvPr id="2" name="Content Placeholder 1"/>
          <p:cNvSpPr>
            <a:spLocks noGrp="1"/>
          </p:cNvSpPr>
          <p:nvPr>
            <p:ph sz="quarter" idx="2"/>
          </p:nvPr>
        </p:nvSpPr>
        <p:spPr/>
        <p:txBody>
          <a:bodyPr>
            <a:normAutofit fontScale="92500" lnSpcReduction="10000"/>
          </a:bodyPr>
          <a:lstStyle/>
          <a:p>
            <a:pPr lvl="0"/>
            <a:r>
              <a:rPr lang="en-US" sz="2800" dirty="0" smtClean="0"/>
              <a:t>Full-service restaurants have the opportunity to offer a variety of catering services.</a:t>
            </a:r>
          </a:p>
          <a:p>
            <a:pPr lvl="0"/>
            <a:endParaRPr lang="en-US" sz="2800" dirty="0" smtClean="0"/>
          </a:p>
          <a:p>
            <a:pPr lvl="0"/>
            <a:r>
              <a:rPr lang="en-US" sz="2800" dirty="0" smtClean="0"/>
              <a:t>Discuss the six important factors that should be considered.</a:t>
            </a:r>
          </a:p>
          <a:p>
            <a:endParaRPr lang="en-US" dirty="0"/>
          </a:p>
        </p:txBody>
      </p:sp>
      <p:sp>
        <p:nvSpPr>
          <p:cNvPr id="6" name="Content Placeholder 5"/>
          <p:cNvSpPr>
            <a:spLocks noGrp="1"/>
          </p:cNvSpPr>
          <p:nvPr>
            <p:ph sz="quarter" idx="4"/>
          </p:nvPr>
        </p:nvSpPr>
        <p:spPr/>
        <p:txBody>
          <a:bodyPr>
            <a:normAutofit/>
          </a:bodyPr>
          <a:lstStyle/>
          <a:p>
            <a:pPr lvl="1"/>
            <a:r>
              <a:rPr lang="en-US" sz="2600" dirty="0" smtClean="0"/>
              <a:t>Location</a:t>
            </a:r>
          </a:p>
          <a:p>
            <a:pPr lvl="1"/>
            <a:r>
              <a:rPr lang="en-US" sz="2600" dirty="0" smtClean="0"/>
              <a:t>Customer profile</a:t>
            </a:r>
          </a:p>
          <a:p>
            <a:pPr lvl="1"/>
            <a:r>
              <a:rPr lang="en-US" sz="2600" dirty="0" smtClean="0"/>
              <a:t>Restaurant style or concept</a:t>
            </a:r>
          </a:p>
          <a:p>
            <a:pPr lvl="1"/>
            <a:r>
              <a:rPr lang="en-US" sz="2600" dirty="0" smtClean="0"/>
              <a:t>Staffing capabilities</a:t>
            </a:r>
          </a:p>
          <a:p>
            <a:pPr lvl="1"/>
            <a:r>
              <a:rPr lang="en-US" sz="2600" dirty="0" smtClean="0"/>
              <a:t>Restaurant physical layout</a:t>
            </a:r>
          </a:p>
          <a:p>
            <a:pPr lvl="1"/>
            <a:r>
              <a:rPr lang="en-US" sz="2600" dirty="0" smtClean="0"/>
              <a:t>Cuisine and menu offerings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The proximity of the restaurant, hotel, Private Club or catering service to office complexes and centralized business areas helps establish the focus of the catering service on business or social marketing efforts.  </a:t>
            </a:r>
          </a:p>
          <a:p>
            <a:endParaRPr lang="en-US" sz="2800" dirty="0" smtClean="0"/>
          </a:p>
          <a:p>
            <a:r>
              <a:rPr lang="en-US" sz="2800" dirty="0" smtClean="0"/>
              <a:t>Population density also affects the volume of anticipated catering business.  </a:t>
            </a:r>
          </a:p>
        </p:txBody>
      </p:sp>
      <p:sp>
        <p:nvSpPr>
          <p:cNvPr id="3" name="Title 2"/>
          <p:cNvSpPr>
            <a:spLocks noGrp="1"/>
          </p:cNvSpPr>
          <p:nvPr>
            <p:ph type="title"/>
          </p:nvPr>
        </p:nvSpPr>
        <p:spPr/>
        <p:txBody>
          <a:bodyPr/>
          <a:lstStyle/>
          <a:p>
            <a:r>
              <a:rPr lang="en-US" dirty="0" smtClean="0"/>
              <a:t>Location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343</TotalTime>
  <Words>2301</Words>
  <Application>Microsoft Office PowerPoint</Application>
  <PresentationFormat>On-screen Show (4:3)</PresentationFormat>
  <Paragraphs>364</Paragraphs>
  <Slides>39</Slides>
  <Notes>36</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Styles of Catering Operations</vt:lpstr>
      <vt:lpstr>CHAPTER OBJECTIVES</vt:lpstr>
      <vt:lpstr>PowerPoint Presentation</vt:lpstr>
      <vt:lpstr>PowerPoint Presentation</vt:lpstr>
      <vt:lpstr>PowerPoint Presentation</vt:lpstr>
      <vt:lpstr>PowerPoint Presentation</vt:lpstr>
      <vt:lpstr>The categories of foodservice operations offering catering reviewed in this chapter are:</vt:lpstr>
      <vt:lpstr>1. FULL SERVICE RESTAURANT </vt:lpstr>
      <vt:lpstr>Location</vt:lpstr>
      <vt:lpstr>Location</vt:lpstr>
      <vt:lpstr>Customer Profile</vt:lpstr>
      <vt:lpstr>Restaurant style or concept</vt:lpstr>
      <vt:lpstr>Staffing capabilities</vt:lpstr>
      <vt:lpstr>Physical lay-out of Facility</vt:lpstr>
      <vt:lpstr>Physical lay-out of Facility</vt:lpstr>
      <vt:lpstr>Cuisine and menu offering</vt:lpstr>
      <vt:lpstr>Cuisine and menu offering</vt:lpstr>
      <vt:lpstr>2. HOTEL FOOD AND BEVERAGE FACILITIES</vt:lpstr>
      <vt:lpstr>The seven hotel food service areas:</vt:lpstr>
      <vt:lpstr>Hotel Foodservice Areas</vt:lpstr>
      <vt:lpstr>Hotel Foodservice Areas</vt:lpstr>
      <vt:lpstr>Hotel Foodservice Areas</vt:lpstr>
      <vt:lpstr>3. CATERING HALLS </vt:lpstr>
      <vt:lpstr>4. INDEPENDENT CATERERS </vt:lpstr>
      <vt:lpstr>4. INDEPENDENT CATERERS </vt:lpstr>
      <vt:lpstr>5. Private Clubs </vt:lpstr>
      <vt:lpstr>PowerPoint Presentation</vt:lpstr>
      <vt:lpstr>6. CONTRACT Food Service</vt:lpstr>
      <vt:lpstr>PowerPoint Presentation</vt:lpstr>
      <vt:lpstr>7. GOURMET FOOD SHOPS AND DELICATESSENS</vt:lpstr>
      <vt:lpstr>7. GOURMET FOOD SHOPS AND DELICATESSENS</vt:lpstr>
      <vt:lpstr>PowerPoint Presentation</vt:lpstr>
      <vt:lpstr>Off-premise Catering Benefits:</vt:lpstr>
      <vt:lpstr>Off-premise Catering Benefits:</vt:lpstr>
      <vt:lpstr>PowerPoint Presentation</vt:lpstr>
      <vt:lpstr>Critical factors:</vt:lpstr>
      <vt:lpstr>Key Points</vt:lpstr>
      <vt:lpstr>PowerPoint Presentation</vt:lpstr>
      <vt:lpstr>Discussion Topic: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Krug</dc:creator>
  <cp:lastModifiedBy>University Libraries</cp:lastModifiedBy>
  <cp:revision>33</cp:revision>
  <dcterms:created xsi:type="dcterms:W3CDTF">2010-03-28T16:08:27Z</dcterms:created>
  <dcterms:modified xsi:type="dcterms:W3CDTF">2012-12-03T01:25:49Z</dcterms:modified>
</cp:coreProperties>
</file>